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8288000" cy="10287000"/>
  <p:notesSz cx="6858000" cy="9144000"/>
  <p:embeddedFontLst>
    <p:embeddedFont>
      <p:font typeface="Merriweather Bold Italics" charset="1" panose="00000800000000000000"/>
      <p:regular r:id="rId44"/>
    </p:embeddedFont>
    <p:embeddedFont>
      <p:font typeface="Open Sauce" charset="1" panose="00000500000000000000"/>
      <p:regular r:id="rId45"/>
    </p:embeddedFont>
    <p:embeddedFont>
      <p:font typeface="Open Sauce Bold" charset="1" panose="00000800000000000000"/>
      <p:regular r:id="rId46"/>
    </p:embeddedFont>
    <p:embeddedFont>
      <p:font typeface="Merriweather Bold" charset="1" panose="00000800000000000000"/>
      <p:regular r:id="rId47"/>
    </p:embeddedFont>
    <p:embeddedFont>
      <p:font typeface="Merriweather" charset="1" panose="00000500000000000000"/>
      <p:regular r:id="rId48"/>
    </p:embeddedFont>
    <p:embeddedFont>
      <p:font typeface="Open Sauce Bold Italics" charset="1" panose="00000800000000000000"/>
      <p:regular r:id="rId49"/>
    </p:embeddedFont>
    <p:embeddedFont>
      <p:font typeface="Open Sans Bold Italics" charset="1" panose="020B0806030504020204"/>
      <p:regular r:id="rId50"/>
    </p:embeddedFont>
    <p:embeddedFont>
      <p:font typeface="Open Sans" charset="1" panose="020B0606030504020204"/>
      <p:regular r:id="rId51"/>
    </p:embeddedFont>
    <p:embeddedFont>
      <p:font typeface="Merriweather Italics" charset="1" panose="00000500000000000000"/>
      <p:regular r:id="rId52"/>
    </p:embeddedFont>
    <p:embeddedFont>
      <p:font typeface="Open Sans Italics" charset="1" panose="020B0606030504020204"/>
      <p:regular r:id="rId53"/>
    </p:embeddedFont>
    <p:embeddedFont>
      <p:font typeface="Open Sans Bold" charset="1" panose="020B0806030504020204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embeddings/oleObject2.bin" Type="http://schemas.openxmlformats.org/officeDocument/2006/relationships/oleObjec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embeddings/oleObject3.bin" Type="http://schemas.openxmlformats.org/officeDocument/2006/relationships/oleObjec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embeddings/oleObject4.bin" Type="http://schemas.openxmlformats.org/officeDocument/2006/relationships/oleObjec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embeddings/oleObject5.bin" Type="http://schemas.openxmlformats.org/officeDocument/2006/relationships/oleObjec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embeddings/oleObject6.bin" Type="http://schemas.openxmlformats.org/officeDocument/2006/relationships/oleObjec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embeddings/oleObject7.bin" Type="http://schemas.openxmlformats.org/officeDocument/2006/relationships/oleObjec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embeddings/oleObject8.bin" Type="http://schemas.openxmlformats.org/officeDocument/2006/relationships/oleObjec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embeddings/oleObject9.bin" Type="http://schemas.openxmlformats.org/officeDocument/2006/relationships/oleObjec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embeddings/oleObject10.bin" Type="http://schemas.openxmlformats.org/officeDocument/2006/relationships/oleObjec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embeddings/oleObject11.bin" Type="http://schemas.openxmlformats.org/officeDocument/2006/relationships/oleObjec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65706" y="7090681"/>
            <a:ext cx="6064830" cy="1592018"/>
          </a:xfrm>
          <a:custGeom>
            <a:avLst/>
            <a:gdLst/>
            <a:ahLst/>
            <a:cxnLst/>
            <a:rect r="r" b="b" t="t" l="l"/>
            <a:pathLst>
              <a:path h="1592018" w="6064830">
                <a:moveTo>
                  <a:pt x="0" y="0"/>
                </a:moveTo>
                <a:lnTo>
                  <a:pt x="6064831" y="0"/>
                </a:lnTo>
                <a:lnTo>
                  <a:pt x="6064831" y="1592018"/>
                </a:lnTo>
                <a:lnTo>
                  <a:pt x="0" y="159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48419" y="2211470"/>
            <a:ext cx="7488259" cy="4247722"/>
          </a:xfrm>
          <a:custGeom>
            <a:avLst/>
            <a:gdLst/>
            <a:ahLst/>
            <a:cxnLst/>
            <a:rect r="r" b="b" t="t" l="l"/>
            <a:pathLst>
              <a:path h="4247722" w="7488259">
                <a:moveTo>
                  <a:pt x="0" y="0"/>
                </a:moveTo>
                <a:lnTo>
                  <a:pt x="7488259" y="0"/>
                </a:lnTo>
                <a:lnTo>
                  <a:pt x="7488259" y="4247722"/>
                </a:lnTo>
                <a:lnTo>
                  <a:pt x="0" y="42477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302" r="0" b="-1115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70001" y="2135348"/>
            <a:ext cx="7823989" cy="5656092"/>
          </a:xfrm>
          <a:custGeom>
            <a:avLst/>
            <a:gdLst/>
            <a:ahLst/>
            <a:cxnLst/>
            <a:rect r="r" b="b" t="t" l="l"/>
            <a:pathLst>
              <a:path h="5656092" w="7823989">
                <a:moveTo>
                  <a:pt x="0" y="0"/>
                </a:moveTo>
                <a:lnTo>
                  <a:pt x="7823988" y="0"/>
                </a:lnTo>
                <a:lnTo>
                  <a:pt x="7823988" y="5656092"/>
                </a:lnTo>
                <a:lnTo>
                  <a:pt x="0" y="5656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632500"/>
            <a:ext cx="3495586" cy="2100397"/>
          </a:xfrm>
          <a:custGeom>
            <a:avLst/>
            <a:gdLst/>
            <a:ahLst/>
            <a:cxnLst/>
            <a:rect r="r" b="b" t="t" l="l"/>
            <a:pathLst>
              <a:path h="2100397" w="3495586">
                <a:moveTo>
                  <a:pt x="0" y="0"/>
                </a:moveTo>
                <a:lnTo>
                  <a:pt x="3495586" y="0"/>
                </a:lnTo>
                <a:lnTo>
                  <a:pt x="3495586" y="2100398"/>
                </a:lnTo>
                <a:lnTo>
                  <a:pt x="0" y="2100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3265" r="0" b="-3315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33119" y="556565"/>
            <a:ext cx="4266635" cy="950133"/>
          </a:xfrm>
          <a:custGeom>
            <a:avLst/>
            <a:gdLst/>
            <a:ahLst/>
            <a:cxnLst/>
            <a:rect r="r" b="b" t="t" l="l"/>
            <a:pathLst>
              <a:path h="950133" w="4266635">
                <a:moveTo>
                  <a:pt x="0" y="0"/>
                </a:moveTo>
                <a:lnTo>
                  <a:pt x="4266635" y="0"/>
                </a:lnTo>
                <a:lnTo>
                  <a:pt x="4266635" y="950133"/>
                </a:lnTo>
                <a:lnTo>
                  <a:pt x="0" y="9501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83683" y="2440070"/>
            <a:ext cx="6860492" cy="250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875"/>
              </a:lnSpc>
            </a:pPr>
            <a:r>
              <a:rPr lang="en-US" b="true" sz="8513" i="true" spc="-255">
                <a:solidFill>
                  <a:srgbClr val="3F5984"/>
                </a:solidFill>
                <a:latin typeface="Merriweather Bold Italics"/>
                <a:ea typeface="Merriweather Bold Italics"/>
                <a:cs typeface="Merriweather Bold Italics"/>
                <a:sym typeface="Merriweather Bold Italics"/>
              </a:rPr>
              <a:t>Redes informaticas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3683" y="5781849"/>
            <a:ext cx="6647292" cy="49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03"/>
              </a:lnSpc>
            </a:pPr>
            <a:r>
              <a:rPr lang="en-US" sz="2987">
                <a:solidFill>
                  <a:srgbClr val="D8E2F1"/>
                </a:solidFill>
                <a:latin typeface="Open Sauce"/>
                <a:ea typeface="Open Sauce"/>
                <a:cs typeface="Open Sauce"/>
                <a:sym typeface="Open Sauce"/>
              </a:rPr>
              <a:t>ANÁLISIS DE RED EN ITCA FEPADE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15033" y="9052106"/>
            <a:ext cx="3521644" cy="206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512"/>
              </a:lnSpc>
              <a:spcBef>
                <a:spcPct val="0"/>
              </a:spcBef>
            </a:pPr>
            <a:r>
              <a:rPr lang="en-US" b="true" sz="1738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Tecnología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69414" y="1600107"/>
            <a:ext cx="4589886" cy="7658193"/>
          </a:xfrm>
          <a:custGeom>
            <a:avLst/>
            <a:gdLst/>
            <a:ahLst/>
            <a:cxnLst/>
            <a:rect r="r" b="b" t="t" l="l"/>
            <a:pathLst>
              <a:path h="7658193" w="4589886">
                <a:moveTo>
                  <a:pt x="0" y="0"/>
                </a:moveTo>
                <a:lnTo>
                  <a:pt x="4589886" y="0"/>
                </a:lnTo>
                <a:lnTo>
                  <a:pt x="4589886" y="7658193"/>
                </a:lnTo>
                <a:lnTo>
                  <a:pt x="0" y="7658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04344"/>
            <a:ext cx="10796576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 i="true">
                <a:solidFill>
                  <a:srgbClr val="000000"/>
                </a:solidFill>
                <a:latin typeface="Merriweather Bold Italics"/>
                <a:ea typeface="Merriweather Bold Italics"/>
                <a:cs typeface="Merriweather Bold Italics"/>
                <a:sym typeface="Merriweather Bold Italics"/>
              </a:rPr>
              <a:t>DESCRIPCION DE LA INSTITUCION Y RED ACTUAL</a:t>
            </a:r>
          </a:p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92232" y="2622330"/>
            <a:ext cx="10054581" cy="7413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65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ITCA-FEPADE atiende un promedio de 500 estudiantes y cuenta con aproximadamente 50 personas entre personal administrativo, docentes y mantenimiento . </a:t>
            </a:r>
          </a:p>
          <a:p>
            <a:pPr algn="l">
              <a:lnSpc>
                <a:spcPts val="4565"/>
              </a:lnSpc>
              <a:spcBef>
                <a:spcPct val="0"/>
              </a:spcBef>
            </a:pPr>
          </a:p>
          <a:p>
            <a:pPr algn="just">
              <a:lnSpc>
                <a:spcPts val="4565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Las áreas tomadas en el proyecto son Administracion, Centro de Computos (7), Salas de Docentes (2) y Biblioteca. El levantamiento tecnico se centrará en el CENTRO DE CABLEADO PRINCIPAL ubicada en Seminal Room (servidor) y se distribuye en Edificio A Administración, Edificio B y C Centros de Computos y Edificio D Salas de Docentes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08811" y="1924724"/>
            <a:ext cx="6010420" cy="4942368"/>
          </a:xfrm>
          <a:custGeom>
            <a:avLst/>
            <a:gdLst/>
            <a:ahLst/>
            <a:cxnLst/>
            <a:rect r="r" b="b" t="t" l="l"/>
            <a:pathLst>
              <a:path h="4942368" w="6010420">
                <a:moveTo>
                  <a:pt x="0" y="0"/>
                </a:moveTo>
                <a:lnTo>
                  <a:pt x="6010419" y="0"/>
                </a:lnTo>
                <a:lnTo>
                  <a:pt x="6010419" y="4942368"/>
                </a:lnTo>
                <a:lnTo>
                  <a:pt x="0" y="4942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588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5525" y="695468"/>
            <a:ext cx="10270414" cy="929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0"/>
              </a:lnSpc>
              <a:spcBef>
                <a:spcPct val="0"/>
              </a:spcBef>
            </a:pPr>
            <a:r>
              <a:rPr lang="en-US" sz="38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ITCA-FEPADE atiende un promedio de 500 estudiantes y cuenta con aproximadamente 50 personas entre personal administrativo, docentes y mantenimiento . </a:t>
            </a:r>
          </a:p>
          <a:p>
            <a:pPr algn="l">
              <a:lnSpc>
                <a:spcPts val="4640"/>
              </a:lnSpc>
              <a:spcBef>
                <a:spcPct val="0"/>
              </a:spcBef>
            </a:pPr>
          </a:p>
          <a:p>
            <a:pPr algn="l">
              <a:lnSpc>
                <a:spcPts val="4640"/>
              </a:lnSpc>
              <a:spcBef>
                <a:spcPct val="0"/>
              </a:spcBef>
            </a:pPr>
            <a:r>
              <a:rPr lang="en-US" sz="38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Las áreas tomadas en el proyecto son Administracion, Centro de Computos (7), Salas de Docentes (2) y Biblioteca. </a:t>
            </a:r>
          </a:p>
          <a:p>
            <a:pPr algn="l">
              <a:lnSpc>
                <a:spcPts val="4640"/>
              </a:lnSpc>
              <a:spcBef>
                <a:spcPct val="0"/>
              </a:spcBef>
            </a:pPr>
          </a:p>
          <a:p>
            <a:pPr algn="l">
              <a:lnSpc>
                <a:spcPts val="4640"/>
              </a:lnSpc>
              <a:spcBef>
                <a:spcPct val="0"/>
              </a:spcBef>
            </a:pPr>
            <a:r>
              <a:rPr lang="en-US" sz="38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El levantamiento tecnico se centrará en el CENTRO DE CABLEADO PRINCIPAL ubicada en Seminal Room (servidor) y se distribuye en Edificio A Administración, Edificio B y C Centros de Computos y Edificio D Salas de Docentes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598484" y="3010901"/>
          <a:ext cx="5657850" cy="3143250"/>
        </p:xfrm>
        <a:graphic>
          <a:graphicData uri="http://schemas.openxmlformats.org/presentationml/2006/ole">
            <p:oleObj imgW="6781800" imgH="4267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35659" y="825180"/>
            <a:ext cx="966088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b="true" sz="5600" i="true">
                <a:solidFill>
                  <a:srgbClr val="000000"/>
                </a:solidFill>
                <a:latin typeface="Merriweather Bold Italics"/>
                <a:ea typeface="Merriweather Bold Italics"/>
                <a:cs typeface="Merriweather Bold Italics"/>
                <a:sym typeface="Merriweather Bold Italics"/>
              </a:rPr>
              <a:t>Resultados de levantamiento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9915" y="2250800"/>
            <a:ext cx="740792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Edificio A – Administración y Bienestar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1028700" y="2421062"/>
          <a:ext cx="5657850" cy="1885950"/>
        </p:xfrm>
        <a:graphic>
          <a:graphicData uri="http://schemas.openxmlformats.org/presentationml/2006/ole">
            <p:oleObj imgW="6781800" imgH="30099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138610" y="1028700"/>
            <a:ext cx="5721846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b="true" sz="5600" i="true">
                <a:solidFill>
                  <a:srgbClr val="000000"/>
                </a:solidFill>
                <a:latin typeface="Merriweather Bold Italics"/>
                <a:ea typeface="Merriweather Bold Italics"/>
                <a:cs typeface="Merriweather Bold Italics"/>
                <a:sym typeface="Merriweather Bold Italics"/>
              </a:rPr>
              <a:t>Área de Cafetería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632372" y="3101460"/>
          <a:ext cx="5657850" cy="3143250"/>
        </p:xfrm>
        <a:graphic>
          <a:graphicData uri="http://schemas.openxmlformats.org/presentationml/2006/ole">
            <p:oleObj imgW="6781800" imgH="4267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0" y="554938"/>
            <a:ext cx="16588388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b="true" sz="5600" i="true">
                <a:solidFill>
                  <a:srgbClr val="000000"/>
                </a:solidFill>
                <a:latin typeface="Merriweather Bold Italics"/>
                <a:ea typeface="Merriweather Bold Italics"/>
                <a:cs typeface="Merriweather Bold Italics"/>
                <a:sym typeface="Merriweather Bold Italics"/>
              </a:rPr>
              <a:t>Edificio B – Aula B-104 y Red de Cámaras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720335"/>
            <a:ext cx="13218767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El edificio B cuenta con un rack principal en el aula B-104, donde se centralizan los servicios de red y videovigilancia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787383" y="2193897"/>
          <a:ext cx="5657850" cy="1885950"/>
        </p:xfrm>
        <a:graphic>
          <a:graphicData uri="http://schemas.openxmlformats.org/presentationml/2006/ole">
            <p:oleObj imgW="6781800" imgH="30099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244575" y="1028700"/>
            <a:ext cx="9692134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b="true" sz="5600" i="true">
                <a:solidFill>
                  <a:srgbClr val="000000"/>
                </a:solidFill>
                <a:latin typeface="Merriweather Bold Italics"/>
                <a:ea typeface="Merriweather Bold Italics"/>
                <a:cs typeface="Merriweather Bold Italics"/>
                <a:sym typeface="Merriweather Bold Italics"/>
              </a:rPr>
              <a:t>Biblioteca y Sala de Maestros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778027" y="2488516"/>
          <a:ext cx="5657850" cy="3771900"/>
        </p:xfrm>
        <a:graphic>
          <a:graphicData uri="http://schemas.openxmlformats.org/presentationml/2006/ole">
            <p:oleObj imgW="6781800" imgH="4902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252686" y="1028700"/>
            <a:ext cx="13518059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b="true" sz="5600" i="true">
                <a:solidFill>
                  <a:srgbClr val="000000"/>
                </a:solidFill>
                <a:latin typeface="Merriweather Bold Italics"/>
                <a:ea typeface="Merriweather Bold Italics"/>
                <a:cs typeface="Merriweather Bold Italics"/>
                <a:sym typeface="Merriweather Bold Italics"/>
              </a:rPr>
              <a:t>Segunda Planta (Sala de Docentes D201)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87822" y="595313"/>
            <a:ext cx="1064508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b="true" sz="5600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Edificio C – Centros de Cómputo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64486"/>
            <a:ext cx="16230600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29"/>
              </a:lnSpc>
              <a:spcBef>
                <a:spcPct val="0"/>
              </a:spcBef>
            </a:pPr>
            <a:r>
              <a:rPr lang="en-US" sz="48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Los centros de cómputo del edificio C (aulas C-101, C-102, C-201, C-202, C-301 y C-302) presentan una infraestructura de red estructurada con racks, switches D-Link Web Smart (modelos DES-1252 y DES-1255) y convertidores de medios Nexxt CL-1030.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2738" y="6155486"/>
            <a:ext cx="16682524" cy="288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Cada aula posee en promedio 21 computadoras (20 para estudiantes y 1 para el docente), con puntos de red, sistemas de proyección, aire acondicionado y cámaras de seguridad IP.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492748" y="1768138"/>
          <a:ext cx="15087600" cy="4473845"/>
        </p:xfrm>
        <a:graphic>
          <a:graphicData uri="http://schemas.openxmlformats.org/presentationml/2006/ole">
            <p:oleObj imgW="18097500" imgH="74803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251272" y="604838"/>
            <a:ext cx="7458521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 i="true">
                <a:solidFill>
                  <a:srgbClr val="000000"/>
                </a:solidFill>
                <a:latin typeface="Merriweather Italics"/>
                <a:ea typeface="Merriweather Italics"/>
                <a:cs typeface="Merriweather Italics"/>
                <a:sym typeface="Merriweather Italics"/>
              </a:rPr>
              <a:t>Estado Actual por Aula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305139" y="1597225"/>
          <a:ext cx="7543800" cy="5029200"/>
        </p:xfrm>
        <a:graphic>
          <a:graphicData uri="http://schemas.openxmlformats.org/presentationml/2006/ole">
            <p:oleObj imgW="9042400" imgH="65278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852678" y="604838"/>
            <a:ext cx="11881098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 i="true">
                <a:solidFill>
                  <a:srgbClr val="000000"/>
                </a:solidFill>
                <a:latin typeface="Merriweather Italics"/>
                <a:ea typeface="Merriweather Italics"/>
                <a:cs typeface="Merriweather Italics"/>
                <a:sym typeface="Merriweather Italics"/>
              </a:rPr>
              <a:t>Dispositivos y Conexiones Existentes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0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380647" y="2478836"/>
            <a:ext cx="5411407" cy="0"/>
          </a:xfrm>
          <a:prstGeom prst="line">
            <a:avLst/>
          </a:prstGeom>
          <a:ln cap="flat" w="95250">
            <a:solidFill>
              <a:srgbClr val="3F59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true" flipV="false" rot="0">
            <a:off x="11336767" y="546536"/>
            <a:ext cx="3392991" cy="4704320"/>
          </a:xfrm>
          <a:custGeom>
            <a:avLst/>
            <a:gdLst/>
            <a:ahLst/>
            <a:cxnLst/>
            <a:rect r="r" b="b" t="t" l="l"/>
            <a:pathLst>
              <a:path h="4704320" w="3392991">
                <a:moveTo>
                  <a:pt x="3392990" y="0"/>
                </a:moveTo>
                <a:lnTo>
                  <a:pt x="0" y="0"/>
                </a:lnTo>
                <a:lnTo>
                  <a:pt x="0" y="4704320"/>
                </a:lnTo>
                <a:lnTo>
                  <a:pt x="3392990" y="4704320"/>
                </a:lnTo>
                <a:lnTo>
                  <a:pt x="339299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2404" y="5304592"/>
            <a:ext cx="5476567" cy="3953708"/>
          </a:xfrm>
          <a:custGeom>
            <a:avLst/>
            <a:gdLst/>
            <a:ahLst/>
            <a:cxnLst/>
            <a:rect r="r" b="b" t="t" l="l"/>
            <a:pathLst>
              <a:path h="3953708" w="5476567">
                <a:moveTo>
                  <a:pt x="0" y="0"/>
                </a:moveTo>
                <a:lnTo>
                  <a:pt x="5476567" y="0"/>
                </a:lnTo>
                <a:lnTo>
                  <a:pt x="5476567" y="3953708"/>
                </a:lnTo>
                <a:lnTo>
                  <a:pt x="0" y="3953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8" r="0" b="-6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8022" y="5452632"/>
            <a:ext cx="5161685" cy="2752473"/>
          </a:xfrm>
          <a:custGeom>
            <a:avLst/>
            <a:gdLst/>
            <a:ahLst/>
            <a:cxnLst/>
            <a:rect r="r" b="b" t="t" l="l"/>
            <a:pathLst>
              <a:path h="2752473" w="5161685">
                <a:moveTo>
                  <a:pt x="0" y="0"/>
                </a:moveTo>
                <a:lnTo>
                  <a:pt x="5161685" y="0"/>
                </a:lnTo>
                <a:lnTo>
                  <a:pt x="5161685" y="2752473"/>
                </a:lnTo>
                <a:lnTo>
                  <a:pt x="0" y="275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10" t="-123" r="0" b="-646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0902" y="1219200"/>
            <a:ext cx="5919262" cy="83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12"/>
              </a:lnSpc>
              <a:spcBef>
                <a:spcPct val="0"/>
              </a:spcBef>
            </a:pPr>
            <a:r>
              <a:rPr lang="en-US" b="true" sz="6791" i="true" spc="-203" strike="noStrike" u="none">
                <a:solidFill>
                  <a:srgbClr val="FEFEFD"/>
                </a:solidFill>
                <a:latin typeface="Merriweather Bold Italics"/>
                <a:ea typeface="Merriweather Bold Italics"/>
                <a:cs typeface="Merriweather Bold Italics"/>
                <a:sym typeface="Merriweather Bold Italics"/>
              </a:rPr>
              <a:t>Introducción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7932" y="2851071"/>
            <a:ext cx="8115300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EFEFD"/>
                </a:solidFill>
                <a:latin typeface="Open Sauce"/>
                <a:ea typeface="Open Sauce"/>
                <a:cs typeface="Open Sauce"/>
                <a:sym typeface="Open Sauce"/>
              </a:rPr>
              <a:t>El presente proyecto se basa en el estudio y la aplicación práctica de los principios de diseño, evaluación y planificación de infraestructuras de red.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92053" y="6019397"/>
            <a:ext cx="9116175" cy="23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EFEFD"/>
                </a:solidFill>
                <a:latin typeface="Open Sauce"/>
                <a:ea typeface="Open Sauce"/>
                <a:cs typeface="Open Sauce"/>
                <a:sym typeface="Open Sauce"/>
              </a:rPr>
              <a:t>El objetivo central es realizar un análisis exhaustivo del estado actual de la infraestructura de red de una institución real (ITCA FEPADE ZACATECOLUCA), utilizando un enfoque que combina la documentación técnica y la simulación digital. 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95313"/>
            <a:ext cx="1222136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b="true" sz="5600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Principales problemas identificados: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3054" y="2242406"/>
            <a:ext cx="18054946" cy="667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57918" indent="-528959" lvl="1">
              <a:lnSpc>
                <a:spcPts val="5880"/>
              </a:lnSpc>
              <a:buFont typeface="Arial"/>
              <a:buChar char="•"/>
            </a:pPr>
            <a:r>
              <a:rPr lang="en-US" sz="4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Entre 1 y 5 puntos de red dañados por aula, afectando la conectividad.</a:t>
            </a:r>
          </a:p>
          <a:p>
            <a:pPr algn="l">
              <a:lnSpc>
                <a:spcPts val="5880"/>
              </a:lnSpc>
            </a:pPr>
          </a:p>
          <a:p>
            <a:pPr algn="l" marL="1057918" indent="-528959" lvl="1">
              <a:lnSpc>
                <a:spcPts val="5880"/>
              </a:lnSpc>
              <a:buFont typeface="Arial"/>
              <a:buChar char="•"/>
            </a:pPr>
            <a:r>
              <a:rPr lang="en-US" sz="4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En C-301 y C-302 se requiere reorganizar el cableado y reubicar cámaras, ya que el actual orden afecta la administración y mantenimiento.</a:t>
            </a:r>
          </a:p>
          <a:p>
            <a:pPr algn="l">
              <a:lnSpc>
                <a:spcPts val="5880"/>
              </a:lnSpc>
            </a:pPr>
          </a:p>
          <a:p>
            <a:pPr algn="l" marL="1057918" indent="-528959" lvl="1">
              <a:lnSpc>
                <a:spcPts val="5880"/>
              </a:lnSpc>
              <a:buFont typeface="Arial"/>
              <a:buChar char="•"/>
            </a:pPr>
            <a:r>
              <a:rPr lang="en-US" sz="4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El ancho de banda de 100 Mbps es bajo considerando el total de dispositivos conectados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4171" y="475466"/>
            <a:ext cx="17853829" cy="9336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7"/>
              </a:lnSpc>
              <a:spcBef>
                <a:spcPct val="0"/>
              </a:spcBef>
            </a:pPr>
            <a:r>
              <a:rPr lang="en-US" b="true" sz="4464" i="true">
                <a:solidFill>
                  <a:srgbClr val="000000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Ancho de banda insuficiente (100 Mbps)</a:t>
            </a:r>
          </a:p>
          <a:p>
            <a:pPr algn="l">
              <a:lnSpc>
                <a:spcPts val="5357"/>
              </a:lnSpc>
              <a:spcBef>
                <a:spcPct val="0"/>
              </a:spcBef>
            </a:pPr>
          </a:p>
          <a:p>
            <a:pPr algn="l">
              <a:lnSpc>
                <a:spcPts val="87"/>
              </a:lnSpc>
              <a:spcBef>
                <a:spcPct val="0"/>
              </a:spcBef>
            </a:pPr>
          </a:p>
          <a:p>
            <a:pPr algn="l">
              <a:lnSpc>
                <a:spcPts val="4484"/>
              </a:lnSpc>
              <a:spcBef>
                <a:spcPct val="0"/>
              </a:spcBef>
            </a:pPr>
            <a:r>
              <a:rPr lang="en-US" sz="37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Saturación de la red por la cantidad de dispositivos activos (computadoras, cámaras IP, impresoras y switches)</a:t>
            </a:r>
          </a:p>
          <a:p>
            <a:pPr algn="l">
              <a:lnSpc>
                <a:spcPts val="4484"/>
              </a:lnSpc>
              <a:spcBef>
                <a:spcPct val="0"/>
              </a:spcBef>
            </a:pPr>
          </a:p>
          <a:p>
            <a:pPr algn="l">
              <a:lnSpc>
                <a:spcPts val="4484"/>
              </a:lnSpc>
              <a:spcBef>
                <a:spcPct val="0"/>
              </a:spcBef>
            </a:pPr>
            <a:r>
              <a:rPr lang="en-US" sz="37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Ampliar a 300 – 500 Mbps con gestión segmentada (VLAN).</a:t>
            </a:r>
          </a:p>
          <a:p>
            <a:pPr algn="l">
              <a:lnSpc>
                <a:spcPts val="4484"/>
              </a:lnSpc>
              <a:spcBef>
                <a:spcPct val="0"/>
              </a:spcBef>
            </a:pPr>
            <a:r>
              <a:rPr lang="en-US" sz="37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Cableado estructurado deteriorado</a:t>
            </a:r>
          </a:p>
          <a:p>
            <a:pPr algn="l">
              <a:lnSpc>
                <a:spcPts val="4484"/>
              </a:lnSpc>
              <a:spcBef>
                <a:spcPct val="0"/>
              </a:spcBef>
            </a:pPr>
          </a:p>
          <a:p>
            <a:pPr algn="l">
              <a:lnSpc>
                <a:spcPts val="4484"/>
              </a:lnSpc>
              <a:spcBef>
                <a:spcPct val="0"/>
              </a:spcBef>
            </a:pPr>
            <a:r>
              <a:rPr lang="en-US" sz="37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Varios puntos de red presentan daño físico, afectando la conectividad y velocidad.</a:t>
            </a:r>
          </a:p>
          <a:p>
            <a:pPr algn="l">
              <a:lnSpc>
                <a:spcPts val="4484"/>
              </a:lnSpc>
              <a:spcBef>
                <a:spcPct val="0"/>
              </a:spcBef>
            </a:pPr>
          </a:p>
          <a:p>
            <a:pPr algn="l">
              <a:lnSpc>
                <a:spcPts val="4484"/>
              </a:lnSpc>
              <a:spcBef>
                <a:spcPct val="0"/>
              </a:spcBef>
            </a:pPr>
            <a:r>
              <a:rPr lang="en-US" sz="37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Sustitución progresiva por cableado Cat6 o superior.</a:t>
            </a:r>
          </a:p>
          <a:p>
            <a:pPr algn="l">
              <a:lnSpc>
                <a:spcPts val="4484"/>
              </a:lnSpc>
              <a:spcBef>
                <a:spcPct val="0"/>
              </a:spcBef>
            </a:pPr>
          </a:p>
          <a:p>
            <a:pPr algn="l">
              <a:lnSpc>
                <a:spcPts val="4484"/>
              </a:lnSpc>
              <a:spcBef>
                <a:spcPct val="0"/>
              </a:spcBef>
            </a:pPr>
            <a:r>
              <a:rPr lang="en-US" sz="37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Gestión de switches y racks</a:t>
            </a:r>
          </a:p>
          <a:p>
            <a:pPr algn="l">
              <a:lnSpc>
                <a:spcPts val="4484"/>
              </a:lnSpc>
              <a:spcBef>
                <a:spcPct val="0"/>
              </a:spcBef>
            </a:pPr>
          </a:p>
          <a:p>
            <a:pPr algn="l">
              <a:lnSpc>
                <a:spcPts val="4484"/>
              </a:lnSpc>
              <a:spcBef>
                <a:spcPct val="0"/>
              </a:spcBef>
            </a:pPr>
            <a:r>
              <a:rPr lang="en-US" sz="37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Algunos racks no están correctamente organizados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032238"/>
            <a:ext cx="16486593" cy="6800719"/>
          </a:xfrm>
          <a:custGeom>
            <a:avLst/>
            <a:gdLst/>
            <a:ahLst/>
            <a:cxnLst/>
            <a:rect r="r" b="b" t="t" l="l"/>
            <a:pathLst>
              <a:path h="6800719" w="16486593">
                <a:moveTo>
                  <a:pt x="0" y="0"/>
                </a:moveTo>
                <a:lnTo>
                  <a:pt x="16486593" y="0"/>
                </a:lnTo>
                <a:lnTo>
                  <a:pt x="16486593" y="6800719"/>
                </a:lnTo>
                <a:lnTo>
                  <a:pt x="0" y="6800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13003" y="554037"/>
            <a:ext cx="6661993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Diagrama físico (visio)</a:t>
            </a:r>
          </a:p>
        </p:txBody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1300" y="1717962"/>
            <a:ext cx="17150001" cy="8390529"/>
          </a:xfrm>
          <a:custGeom>
            <a:avLst/>
            <a:gdLst/>
            <a:ahLst/>
            <a:cxnLst/>
            <a:rect r="r" b="b" t="t" l="l"/>
            <a:pathLst>
              <a:path h="8390529" w="17150001">
                <a:moveTo>
                  <a:pt x="0" y="0"/>
                </a:moveTo>
                <a:lnTo>
                  <a:pt x="17150001" y="0"/>
                </a:lnTo>
                <a:lnTo>
                  <a:pt x="17150001" y="8390529"/>
                </a:lnTo>
                <a:lnTo>
                  <a:pt x="0" y="8390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529" r="0" b="-1552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60738" y="554037"/>
            <a:ext cx="9566523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Diagrama lógico (Packet Tracer)</a:t>
            </a: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41263" y="933450"/>
            <a:ext cx="7791152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 Propuesta técnica de red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23714" y="2280767"/>
            <a:ext cx="13183982" cy="523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Actualización del cableado estructurado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Sustituir los puntos de red dañados con cable UTP categoría 6, más eficiente y con mejor capacidad de transmisión.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Instalar nuevas canaletas y patch panels, cuidando la estética y la organización del cableado.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Etiquetar cada punto RJ-45, facilitando la localización durante el mantenimiento o futuras expansiones.</a:t>
            </a:r>
          </a:p>
        </p:txBody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1526" y="4824795"/>
            <a:ext cx="6654416" cy="4433505"/>
          </a:xfrm>
          <a:custGeom>
            <a:avLst/>
            <a:gdLst/>
            <a:ahLst/>
            <a:cxnLst/>
            <a:rect r="r" b="b" t="t" l="l"/>
            <a:pathLst>
              <a:path h="4433505" w="6654416">
                <a:moveTo>
                  <a:pt x="0" y="0"/>
                </a:moveTo>
                <a:lnTo>
                  <a:pt x="6654416" y="0"/>
                </a:lnTo>
                <a:lnTo>
                  <a:pt x="6654416" y="4433505"/>
                </a:lnTo>
                <a:lnTo>
                  <a:pt x="0" y="44335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08360" y="554037"/>
            <a:ext cx="7736781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Plan de mejora y expansión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02415" y="2215267"/>
            <a:ext cx="10585585" cy="661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6"/>
              </a:lnSpc>
              <a:spcBef>
                <a:spcPct val="0"/>
              </a:spcBef>
            </a:pPr>
            <a:r>
              <a:rPr lang="en-US" sz="314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Aumento del ancho de banda</a:t>
            </a:r>
          </a:p>
          <a:p>
            <a:pPr algn="ctr">
              <a:lnSpc>
                <a:spcPts val="4406"/>
              </a:lnSpc>
              <a:spcBef>
                <a:spcPct val="0"/>
              </a:spcBef>
            </a:pPr>
            <a:r>
              <a:rPr lang="en-US" sz="314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Elevar la conexión institucional a 300 Mbps o más, con balanceo de carga y priorización del tráfico académico y administrativo para evitar saturación en horas pico.</a:t>
            </a:r>
          </a:p>
          <a:p>
            <a:pPr algn="ctr">
              <a:lnSpc>
                <a:spcPts val="4406"/>
              </a:lnSpc>
              <a:spcBef>
                <a:spcPct val="0"/>
              </a:spcBef>
            </a:pPr>
            <a:r>
              <a:rPr lang="en-US" sz="314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ctr">
              <a:lnSpc>
                <a:spcPts val="4406"/>
              </a:lnSpc>
              <a:spcBef>
                <a:spcPct val="0"/>
              </a:spcBef>
            </a:pPr>
            <a:r>
              <a:rPr lang="en-US" sz="314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Implementación de VLANs actualizadas</a:t>
            </a:r>
          </a:p>
          <a:p>
            <a:pPr algn="ctr">
              <a:lnSpc>
                <a:spcPts val="4406"/>
              </a:lnSpc>
              <a:spcBef>
                <a:spcPct val="0"/>
              </a:spcBef>
            </a:pPr>
            <a:r>
              <a:rPr lang="en-US" sz="314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Para mejorar el rendimiento, la seguridad y la gestión del tráfico, se propone segmentar la red en VLANs por edificio o función. Esto permitirá un control más preciso y reducirá la congestión.</a:t>
            </a:r>
          </a:p>
          <a:p>
            <a:pPr algn="ctr">
              <a:lnSpc>
                <a:spcPts val="4406"/>
              </a:lnSpc>
              <a:spcBef>
                <a:spcPct val="0"/>
              </a:spcBef>
            </a:pPr>
            <a:r>
              <a:rPr lang="en-US" sz="314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ctr">
              <a:lnSpc>
                <a:spcPts val="4406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33721" y="1756670"/>
            <a:ext cx="6430026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Implementación de VLANs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Separar el tráfico de red por áreas funcionales para mejorar el rendimiento y la seguridad.</a:t>
            </a:r>
          </a:p>
        </p:txBody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0" y="0"/>
          <a:ext cx="9429750" cy="6915150"/>
        </p:xfrm>
        <a:graphic>
          <a:graphicData uri="http://schemas.openxmlformats.org/presentationml/2006/ole">
            <p:oleObj imgW="11315700" imgH="88011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0" y="0"/>
          <a:ext cx="11315700" cy="3771900"/>
        </p:xfrm>
        <a:graphic>
          <a:graphicData uri="http://schemas.openxmlformats.org/presentationml/2006/ole">
            <p:oleObj imgW="13576300" imgH="60325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69160" y="2388605"/>
            <a:ext cx="6290140" cy="5509791"/>
          </a:xfrm>
          <a:custGeom>
            <a:avLst/>
            <a:gdLst/>
            <a:ahLst/>
            <a:cxnLst/>
            <a:rect r="r" b="b" t="t" l="l"/>
            <a:pathLst>
              <a:path h="5509791" w="6290140">
                <a:moveTo>
                  <a:pt x="0" y="0"/>
                </a:moveTo>
                <a:lnTo>
                  <a:pt x="6290140" y="0"/>
                </a:lnTo>
                <a:lnTo>
                  <a:pt x="6290140" y="5509790"/>
                </a:lnTo>
                <a:lnTo>
                  <a:pt x="0" y="5509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391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2514" y="322286"/>
            <a:ext cx="9902299" cy="917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Reorganización de racks y switches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Distribuir los equipos por niveles dentro del rack, garantizando ventilación y orden.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Conectar los switches de acceso al switch principal (core) para centralizar la gestión.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Incorporar switches PoE, ideales para alimentar cámaras IP y puntos de acceso Wi-Fi sin necesidad de tomas adicionales.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Estandarizar el etiquetado de puertos y cables para un control visual rápido.</a:t>
            </a:r>
          </a:p>
        </p:txBody>
      </p:sp>
    </p:spTree>
  </p:cSld>
  <p:clrMapOvr>
    <a:masterClrMapping/>
  </p:clrMapOvr>
  <p:transition spd="slow">
    <p:push dir="l"/>
  </p:transition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76200"/>
            <a:ext cx="13665104" cy="10239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4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Expansión del sistema inalámbrico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Instalar Access Points Wi-Fi 6, que ofrecen mayor velocidad y capacidad de conexión simultánea.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Configurar dos redes (SSID) diferenciadas: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ITCA-STAFF – VLAN 10 (personal administrativo y docente).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ITCA-STUDENTS – VLAN 30 (uso estudiantil).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Colocar los AP en aulas C-301, C-302, laboratorios y cafetería, eliminando los puntos sin cobertura</a:t>
            </a:r>
            <a:r>
              <a:rPr lang="en-US" b="true" sz="44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.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4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 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00392" y="750505"/>
            <a:ext cx="5884595" cy="588459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blipFill>
              <a:blip r:embed="rId2"/>
              <a:stretch>
                <a:fillRect l="-16752" t="0" r="-1675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80571" y="5517935"/>
            <a:ext cx="3174284" cy="317428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436967" y="1325084"/>
            <a:ext cx="7448911" cy="903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3"/>
              </a:lnSpc>
              <a:spcBef>
                <a:spcPct val="0"/>
              </a:spcBef>
            </a:pPr>
            <a:r>
              <a:rPr lang="en-US" b="true" sz="5288" i="true">
                <a:solidFill>
                  <a:srgbClr val="000000"/>
                </a:solidFill>
                <a:latin typeface="Merriweather Bold Italics"/>
                <a:ea typeface="Merriweather Bold Italics"/>
                <a:cs typeface="Merriweather Bold Italics"/>
                <a:sym typeface="Merriweather Bold Italics"/>
              </a:rPr>
              <a:t>Investigación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4950" y="2710157"/>
            <a:ext cx="8647214" cy="616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Evaluar el estado actual de la infraestructura de red de ITCA FEPADE ZACATECOLUCA mediante un levantamiento técnico exhaustivo, y posteriormente diseñar y validar soluciones de mejora en conectividad, expansión inalámbrica y cableado estructurado utilizando la herramienta de simulación Cisco Packet Tracer, garantizando que la propuesta cumpla con los estándares técnicos y de documentación profesional. </a:t>
            </a:r>
          </a:p>
        </p:txBody>
      </p:sp>
    </p:spTree>
  </p:cSld>
  <p:clrMapOvr>
    <a:masterClrMapping/>
  </p:clrMapOvr>
  <p:transition spd="slow">
    <p:push dir="l"/>
  </p:transition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350" y="431799"/>
            <a:ext cx="17259300" cy="882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b="true" sz="49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Seguridad de red</a:t>
            </a:r>
          </a:p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Asignar contraseñas robustas y únicas para todos los dispositivos de red.</a:t>
            </a:r>
          </a:p>
          <a:p>
            <a:pPr algn="l">
              <a:lnSpc>
                <a:spcPts val="6999"/>
              </a:lnSpc>
              <a:spcBef>
                <a:spcPct val="0"/>
              </a:spcBef>
            </a:pPr>
          </a:p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Configurar reglas de firewall y listas de control de acceso (ACL) para proteger los recursos internos.</a:t>
            </a:r>
          </a:p>
          <a:p>
            <a:pPr algn="l">
              <a:lnSpc>
                <a:spcPts val="6999"/>
              </a:lnSpc>
              <a:spcBef>
                <a:spcPct val="0"/>
              </a:spcBef>
            </a:pPr>
          </a:p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Activar filtrado MAC y control de asignaciones DHCP para evitar conexiones no autorizadas.</a:t>
            </a:r>
          </a:p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 </a:t>
            </a:r>
          </a:p>
        </p:txBody>
      </p:sp>
    </p:spTree>
  </p:cSld>
  <p:clrMapOvr>
    <a:masterClrMapping/>
  </p:clrMapOvr>
  <p:transition spd="slow">
    <p:push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6751" y="1286864"/>
            <a:ext cx="11028890" cy="835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1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Estas mejoras no son solo una actualización técnica; son una inversión en estabilidad, seguridad y productividad.</a:t>
            </a:r>
          </a:p>
          <a:p>
            <a:pPr algn="l">
              <a:lnSpc>
                <a:spcPts val="5081"/>
              </a:lnSpc>
              <a:spcBef>
                <a:spcPct val="0"/>
              </a:spcBef>
            </a:pPr>
          </a:p>
          <a:p>
            <a:pPr algn="l">
              <a:lnSpc>
                <a:spcPts val="5081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Las VLANs permitirán que cada edificio funcione como un entorno independiente, evitando interferencias y reduciendo el tráfico innecesario.</a:t>
            </a:r>
          </a:p>
          <a:p>
            <a:pPr algn="l">
              <a:lnSpc>
                <a:spcPts val="5081"/>
              </a:lnSpc>
              <a:spcBef>
                <a:spcPct val="0"/>
              </a:spcBef>
            </a:pPr>
          </a:p>
          <a:p>
            <a:pPr algn="l">
              <a:lnSpc>
                <a:spcPts val="5081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El cableado nuevo garantizará conexiones limpias y estables.</a:t>
            </a:r>
          </a:p>
          <a:p>
            <a:pPr algn="l">
              <a:lnSpc>
                <a:spcPts val="5081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Y el Wi-Fi 6 ofrecerá la velocidad que los estudiantes y docentes necesitan para trabajar sin interrupciones.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129532" y="2903257"/>
            <a:ext cx="5603660" cy="4480487"/>
          </a:xfrm>
          <a:custGeom>
            <a:avLst/>
            <a:gdLst/>
            <a:ahLst/>
            <a:cxnLst/>
            <a:rect r="r" b="b" t="t" l="l"/>
            <a:pathLst>
              <a:path h="4480487" w="5603660">
                <a:moveTo>
                  <a:pt x="0" y="0"/>
                </a:moveTo>
                <a:lnTo>
                  <a:pt x="5603659" y="0"/>
                </a:lnTo>
                <a:lnTo>
                  <a:pt x="5603659" y="4480486"/>
                </a:lnTo>
                <a:lnTo>
                  <a:pt x="0" y="4480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300" t="0" r="-1684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5115" y="174624"/>
            <a:ext cx="6044059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Justificación técnica</a:t>
            </a:r>
          </a:p>
        </p:txBody>
      </p:sp>
    </p:spTree>
  </p:cSld>
  <p:clrMapOvr>
    <a:masterClrMapping/>
  </p:clrMapOvr>
  <p:transition spd="slow">
    <p:push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08801" y="4852449"/>
            <a:ext cx="7298980" cy="4114800"/>
          </a:xfrm>
          <a:custGeom>
            <a:avLst/>
            <a:gdLst/>
            <a:ahLst/>
            <a:cxnLst/>
            <a:rect r="r" b="b" t="t" l="l"/>
            <a:pathLst>
              <a:path h="4114800" w="7298980">
                <a:moveTo>
                  <a:pt x="0" y="0"/>
                </a:moveTo>
                <a:lnTo>
                  <a:pt x="7298980" y="0"/>
                </a:lnTo>
                <a:lnTo>
                  <a:pt x="72989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2346" y="1717237"/>
            <a:ext cx="10394268" cy="457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Una red moderna no se construye de la noche a la mañana. Por eso, este plan propone una implementación gradual y ordenada, donde cada fase asegura que la siguiente se realice sobre una base sólida.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02770" y="374448"/>
            <a:ext cx="8244036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Plan de mejora y expansión</a:t>
            </a:r>
          </a:p>
        </p:txBody>
      </p:sp>
    </p:spTree>
  </p:cSld>
  <p:clrMapOvr>
    <a:masterClrMapping/>
  </p:clrMapOvr>
  <p:transition spd="slow">
    <p:push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208904" y="1180788"/>
          <a:ext cx="7543800" cy="4400550"/>
        </p:xfrm>
        <a:graphic>
          <a:graphicData uri="http://schemas.openxmlformats.org/presentationml/2006/ole">
            <p:oleObj imgW="9042400" imgH="59055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367252" y="-942414"/>
            <a:ext cx="5535662" cy="262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</a:p>
          <a:p>
            <a:pPr algn="ctr">
              <a:lnSpc>
                <a:spcPts val="6999"/>
              </a:lnSpc>
            </a:pPr>
            <a:r>
              <a:rPr lang="en-US" b="true" sz="49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Fazes del Proyecto</a:t>
            </a:r>
          </a:p>
          <a:p>
            <a:pPr algn="ctr">
              <a:lnSpc>
                <a:spcPts val="69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1028700" y="1028700"/>
          <a:ext cx="9429750" cy="5657850"/>
        </p:xfrm>
        <a:graphic>
          <a:graphicData uri="http://schemas.openxmlformats.org/presentationml/2006/ole">
            <p:oleObj imgW="11315700" imgH="75438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704136" y="-95250"/>
            <a:ext cx="6267004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Estimación de costos</a:t>
            </a:r>
          </a:p>
        </p:txBody>
      </p:sp>
    </p:spTree>
  </p:cSld>
  <p:clrMapOvr>
    <a:masterClrMapping/>
  </p:clrMapOvr>
  <p:transition spd="slow">
    <p:push dir="l"/>
  </p:transition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3172" y="-764961"/>
            <a:ext cx="7744405" cy="262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</a:p>
          <a:p>
            <a:pPr algn="ctr">
              <a:lnSpc>
                <a:spcPts val="6999"/>
              </a:lnSpc>
            </a:pPr>
            <a:r>
              <a:rPr lang="en-US" b="true" sz="49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 Estrategia de expansión</a:t>
            </a:r>
          </a:p>
          <a:p>
            <a:pPr algn="ctr">
              <a:lnSpc>
                <a:spcPts val="6999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318454" y="971550"/>
            <a:ext cx="17274287" cy="3738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94"/>
              </a:lnSpc>
              <a:spcBef>
                <a:spcPct val="0"/>
              </a:spcBef>
            </a:pPr>
          </a:p>
          <a:p>
            <a:pPr algn="just">
              <a:lnSpc>
                <a:spcPts val="4994"/>
              </a:lnSpc>
              <a:spcBef>
                <a:spcPct val="0"/>
              </a:spcBef>
            </a:pPr>
            <a:r>
              <a:rPr lang="en-US" sz="356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Servidor local institucional:</a:t>
            </a:r>
          </a:p>
          <a:p>
            <a:pPr algn="just">
              <a:lnSpc>
                <a:spcPts val="4994"/>
              </a:lnSpc>
              <a:spcBef>
                <a:spcPct val="0"/>
              </a:spcBef>
            </a:pPr>
            <a:r>
              <a:rPr lang="en-US" sz="356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implementará un servidor local para almacenar información, administrar usuarios y ofrecer autenticación centralizada a través de las VLANs establecidas.</a:t>
            </a:r>
          </a:p>
          <a:p>
            <a:pPr algn="just">
              <a:lnSpc>
                <a:spcPts val="4994"/>
              </a:lnSpc>
              <a:spcBef>
                <a:spcPct val="0"/>
              </a:spcBef>
            </a:pPr>
          </a:p>
          <a:p>
            <a:pPr algn="just">
              <a:lnSpc>
                <a:spcPts val="4994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33172" y="4048048"/>
            <a:ext cx="17969546" cy="430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Ampliación de la cobertura inalámbrica:</a:t>
            </a:r>
          </a:p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La red Wi-Fi se extenderá a talleres, áreas de mantenimiento y zonas de uso común, asegurando conectividad total en todo el campus.</a:t>
            </a:r>
          </a:p>
          <a:p>
            <a:pPr algn="l">
              <a:lnSpc>
                <a:spcPts val="4899"/>
              </a:lnSpc>
              <a:spcBef>
                <a:spcPct val="0"/>
              </a:spcBef>
            </a:pPr>
          </a:p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Migración hacia fibra óptica:</a:t>
            </a:r>
          </a:p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 mediano plazo, se planifica la interconexión de edificios mediante enlaces de fibra óptica, mejorando drásticamente la velocidad y la estabilidad entre segmentos</a:t>
            </a:r>
          </a:p>
        </p:txBody>
      </p:sp>
    </p:spTree>
  </p:cSld>
  <p:clrMapOvr>
    <a:masterClrMapping/>
  </p:clrMapOvr>
  <p:transition spd="slow">
    <p:push dir="l"/>
  </p:transition>
</p:sld>
</file>

<file path=ppt/slides/slide36.xml><?xml version="1.0" encoding="utf-8"?>
<p:sld xmlns:p="http://schemas.openxmlformats.org/presentationml/2006/main" xmlns:a="http://schemas.openxmlformats.org/drawingml/2006/main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0246" y="111124"/>
            <a:ext cx="10896749" cy="173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49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 Evaluación de resultados esperados</a:t>
            </a:r>
          </a:p>
          <a:p>
            <a:pPr algn="ctr">
              <a:lnSpc>
                <a:spcPts val="6999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30246" y="1326437"/>
            <a:ext cx="13223715" cy="8652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9"/>
              </a:lnSpc>
              <a:spcBef>
                <a:spcPct val="0"/>
              </a:spcBef>
            </a:pPr>
            <a:r>
              <a:rPr lang="en-US" sz="28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 finalizar la implementación, se espera obtener resultados medibles tanto en desempeño como en confiabilidad de la red:</a:t>
            </a:r>
          </a:p>
          <a:p>
            <a:pPr algn="l">
              <a:lnSpc>
                <a:spcPts val="3989"/>
              </a:lnSpc>
              <a:spcBef>
                <a:spcPct val="0"/>
              </a:spcBef>
            </a:pPr>
          </a:p>
          <a:p>
            <a:pPr algn="l">
              <a:lnSpc>
                <a:spcPts val="3989"/>
              </a:lnSpc>
              <a:spcBef>
                <a:spcPct val="0"/>
              </a:spcBef>
            </a:pPr>
            <a:r>
              <a:rPr lang="en-US" sz="28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Aumento del rendimiento general en aproximadamente un 50%, gracias a la nueva segmentación y cableado Cat6.</a:t>
            </a:r>
          </a:p>
          <a:p>
            <a:pPr algn="l">
              <a:lnSpc>
                <a:spcPts val="3989"/>
              </a:lnSpc>
              <a:spcBef>
                <a:spcPct val="0"/>
              </a:spcBef>
            </a:pPr>
          </a:p>
          <a:p>
            <a:pPr algn="l">
              <a:lnSpc>
                <a:spcPts val="4409"/>
              </a:lnSpc>
              <a:spcBef>
                <a:spcPct val="0"/>
              </a:spcBef>
            </a:pPr>
            <a:r>
              <a:rPr lang="en-US" sz="31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Cobertura inalámbrica total, con conexiones estables y de alta velocidad en todo el campus.</a:t>
            </a:r>
          </a:p>
          <a:p>
            <a:pPr algn="l">
              <a:lnSpc>
                <a:spcPts val="3989"/>
              </a:lnSpc>
              <a:spcBef>
                <a:spcPct val="0"/>
              </a:spcBef>
            </a:pPr>
          </a:p>
          <a:p>
            <a:pPr algn="l">
              <a:lnSpc>
                <a:spcPts val="3989"/>
              </a:lnSpc>
              <a:spcBef>
                <a:spcPct val="0"/>
              </a:spcBef>
            </a:pPr>
            <a:r>
              <a:rPr lang="en-US" sz="28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Mayor seguridad, al separar el tráfico de VLANs (administrativa, estudiantil, cámaras, etc.) y aplicar políticas de acceso.</a:t>
            </a:r>
          </a:p>
          <a:p>
            <a:pPr algn="l">
              <a:lnSpc>
                <a:spcPts val="3989"/>
              </a:lnSpc>
              <a:spcBef>
                <a:spcPct val="0"/>
              </a:spcBef>
            </a:pPr>
          </a:p>
          <a:p>
            <a:pPr algn="l">
              <a:lnSpc>
                <a:spcPts val="3989"/>
              </a:lnSpc>
              <a:spcBef>
                <a:spcPct val="0"/>
              </a:spcBef>
            </a:pPr>
            <a:r>
              <a:rPr lang="en-US" sz="28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Gestión centralizada y monitoreo constante, permitiendo detectar y resolver fallas rápidamente.</a:t>
            </a:r>
          </a:p>
          <a:p>
            <a:pPr algn="l">
              <a:lnSpc>
                <a:spcPts val="3989"/>
              </a:lnSpc>
              <a:spcBef>
                <a:spcPct val="0"/>
              </a:spcBef>
            </a:pPr>
          </a:p>
          <a:p>
            <a:pPr algn="l">
              <a:lnSpc>
                <a:spcPts val="3989"/>
              </a:lnSpc>
              <a:spcBef>
                <a:spcPct val="0"/>
              </a:spcBef>
            </a:pPr>
            <a:r>
              <a:rPr lang="en-US" sz="28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 completamente documentada, organizada y preparada para futuras expansiones tecnológicas.</a:t>
            </a:r>
          </a:p>
        </p:txBody>
      </p:sp>
    </p:spTree>
  </p:cSld>
  <p:clrMapOvr>
    <a:masterClrMapping/>
  </p:clrMapOvr>
  <p:transition spd="slow">
    <p:push dir="l"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2721" y="1271156"/>
            <a:ext cx="6396432" cy="3603260"/>
          </a:xfrm>
          <a:custGeom>
            <a:avLst/>
            <a:gdLst/>
            <a:ahLst/>
            <a:cxnLst/>
            <a:rect r="r" b="b" t="t" l="l"/>
            <a:pathLst>
              <a:path h="3603260" w="6396432">
                <a:moveTo>
                  <a:pt x="0" y="0"/>
                </a:moveTo>
                <a:lnTo>
                  <a:pt x="6396432" y="0"/>
                </a:lnTo>
                <a:lnTo>
                  <a:pt x="6396432" y="3603259"/>
                </a:lnTo>
                <a:lnTo>
                  <a:pt x="0" y="3603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35" r="0" b="-913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80179" y="1271156"/>
            <a:ext cx="6269027" cy="3603260"/>
          </a:xfrm>
          <a:custGeom>
            <a:avLst/>
            <a:gdLst/>
            <a:ahLst/>
            <a:cxnLst/>
            <a:rect r="r" b="b" t="t" l="l"/>
            <a:pathLst>
              <a:path h="3603260" w="6269027">
                <a:moveTo>
                  <a:pt x="0" y="0"/>
                </a:moveTo>
                <a:lnTo>
                  <a:pt x="6269027" y="0"/>
                </a:lnTo>
                <a:lnTo>
                  <a:pt x="6269027" y="3603259"/>
                </a:lnTo>
                <a:lnTo>
                  <a:pt x="0" y="36032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957" r="0" b="-795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50127" y="5577299"/>
            <a:ext cx="6269027" cy="4176739"/>
          </a:xfrm>
          <a:custGeom>
            <a:avLst/>
            <a:gdLst/>
            <a:ahLst/>
            <a:cxnLst/>
            <a:rect r="r" b="b" t="t" l="l"/>
            <a:pathLst>
              <a:path h="4176739" w="6269027">
                <a:moveTo>
                  <a:pt x="0" y="0"/>
                </a:moveTo>
                <a:lnTo>
                  <a:pt x="6269026" y="0"/>
                </a:lnTo>
                <a:lnTo>
                  <a:pt x="6269026" y="4176739"/>
                </a:lnTo>
                <a:lnTo>
                  <a:pt x="0" y="417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80179" y="5577299"/>
            <a:ext cx="6269027" cy="4176739"/>
          </a:xfrm>
          <a:custGeom>
            <a:avLst/>
            <a:gdLst/>
            <a:ahLst/>
            <a:cxnLst/>
            <a:rect r="r" b="b" t="t" l="l"/>
            <a:pathLst>
              <a:path h="4176739" w="6269027">
                <a:moveTo>
                  <a:pt x="0" y="0"/>
                </a:moveTo>
                <a:lnTo>
                  <a:pt x="6269027" y="0"/>
                </a:lnTo>
                <a:lnTo>
                  <a:pt x="6269027" y="4176739"/>
                </a:lnTo>
                <a:lnTo>
                  <a:pt x="0" y="41767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1754" y="174624"/>
            <a:ext cx="2144911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Anexos</a:t>
            </a:r>
          </a:p>
        </p:txBody>
      </p:sp>
    </p:spTree>
  </p:cSld>
  <p:clrMapOvr>
    <a:masterClrMapping/>
  </p:clrMapOvr>
  <p:transition spd="slow">
    <p:push dir="l"/>
  </p:transition>
</p:sld>
</file>

<file path=ppt/slides/slide38.xml><?xml version="1.0" encoding="utf-8"?>
<p:sld xmlns:p="http://schemas.openxmlformats.org/presentationml/2006/main" xmlns:a="http://schemas.openxmlformats.org/drawingml/2006/main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53934"/>
            <a:ext cx="16636155" cy="341705"/>
            <a:chOff x="0" y="0"/>
            <a:chExt cx="22181539" cy="455607"/>
          </a:xfrm>
        </p:grpSpPr>
        <p:sp>
          <p:nvSpPr>
            <p:cNvPr name="AutoShape 3" id="3"/>
            <p:cNvSpPr/>
            <p:nvPr/>
          </p:nvSpPr>
          <p:spPr>
            <a:xfrm>
              <a:off x="221295" y="234312"/>
              <a:ext cx="21960245" cy="0"/>
            </a:xfrm>
            <a:prstGeom prst="line">
              <a:avLst/>
            </a:prstGeom>
            <a:ln cap="rnd" w="26035">
              <a:solidFill>
                <a:srgbClr val="547BBA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3017"/>
              <a:ext cx="442589" cy="442589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F5984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5860956" y="0"/>
              <a:ext cx="442589" cy="442589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F5984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11721912" y="0"/>
              <a:ext cx="442589" cy="442589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F5984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17582867" y="0"/>
              <a:ext cx="442589" cy="442589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F5984"/>
              </a:solidFill>
            </p:spPr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9839070" y="4395796"/>
            <a:ext cx="6240459" cy="4157706"/>
          </a:xfrm>
          <a:custGeom>
            <a:avLst/>
            <a:gdLst/>
            <a:ahLst/>
            <a:cxnLst/>
            <a:rect r="r" b="b" t="t" l="l"/>
            <a:pathLst>
              <a:path h="4157706" w="6240459">
                <a:moveTo>
                  <a:pt x="0" y="0"/>
                </a:moveTo>
                <a:lnTo>
                  <a:pt x="6240459" y="0"/>
                </a:lnTo>
                <a:lnTo>
                  <a:pt x="6240459" y="4157706"/>
                </a:lnTo>
                <a:lnTo>
                  <a:pt x="0" y="4157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21692" y="1219200"/>
            <a:ext cx="12642408" cy="158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0"/>
              </a:lnSpc>
            </a:pPr>
            <a:r>
              <a:rPr lang="en-US" sz="6700" i="true" b="true">
                <a:solidFill>
                  <a:srgbClr val="000000"/>
                </a:solidFill>
                <a:latin typeface="Merriweather Bold Italics"/>
                <a:ea typeface="Merriweather Bold Italics"/>
                <a:cs typeface="Merriweather Bold Italics"/>
                <a:sym typeface="Merriweather Bold Italics"/>
              </a:rPr>
              <a:t>Conceptos de redes</a:t>
            </a:r>
          </a:p>
          <a:p>
            <a:pPr algn="l" marL="0" indent="0" lvl="0">
              <a:lnSpc>
                <a:spcPts val="603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42718" y="4400686"/>
            <a:ext cx="3119046" cy="347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02"/>
              </a:lnSpc>
              <a:spcBef>
                <a:spcPct val="0"/>
              </a:spcBef>
            </a:pPr>
            <a:r>
              <a:rPr lang="en-US" b="true" sz="2780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Computadoras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88677" y="4471996"/>
            <a:ext cx="3119046" cy="347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02"/>
              </a:lnSpc>
              <a:spcBef>
                <a:spcPct val="0"/>
              </a:spcBef>
            </a:pPr>
            <a:r>
              <a:rPr lang="en-US" b="true" sz="2780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Servidores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7817" y="6338953"/>
            <a:ext cx="3119046" cy="347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02"/>
              </a:lnSpc>
              <a:spcBef>
                <a:spcPct val="0"/>
              </a:spcBef>
            </a:pPr>
            <a:r>
              <a:rPr lang="en-US" b="true" sz="2780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impresoras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88677" y="6338953"/>
            <a:ext cx="3119046" cy="347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02"/>
              </a:lnSpc>
              <a:spcBef>
                <a:spcPct val="0"/>
              </a:spcBef>
            </a:pPr>
            <a:r>
              <a:rPr lang="en-US" b="true" sz="2780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Routers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4934" y="2018674"/>
            <a:ext cx="940653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Una red de computadoras es un conjunto de dispositivos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interconectados que comparten recursos, servicios y datos.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7817" y="8072172"/>
            <a:ext cx="158442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Switches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565716"/>
            <a:ext cx="8166808" cy="7459726"/>
            <a:chOff x="0" y="0"/>
            <a:chExt cx="2320211" cy="21193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20211" cy="2119328"/>
            </a:xfrm>
            <a:custGeom>
              <a:avLst/>
              <a:gdLst/>
              <a:ahLst/>
              <a:cxnLst/>
              <a:rect r="r" b="b" t="t" l="l"/>
              <a:pathLst>
                <a:path h="2119328" w="2320211">
                  <a:moveTo>
                    <a:pt x="42659" y="0"/>
                  </a:moveTo>
                  <a:lnTo>
                    <a:pt x="2277552" y="0"/>
                  </a:lnTo>
                  <a:cubicBezTo>
                    <a:pt x="2301112" y="0"/>
                    <a:pt x="2320211" y="19099"/>
                    <a:pt x="2320211" y="42659"/>
                  </a:cubicBezTo>
                  <a:lnTo>
                    <a:pt x="2320211" y="2076669"/>
                  </a:lnTo>
                  <a:cubicBezTo>
                    <a:pt x="2320211" y="2087983"/>
                    <a:pt x="2315717" y="2098833"/>
                    <a:pt x="2307717" y="2106833"/>
                  </a:cubicBezTo>
                  <a:cubicBezTo>
                    <a:pt x="2299717" y="2114833"/>
                    <a:pt x="2288866" y="2119328"/>
                    <a:pt x="2277552" y="2119328"/>
                  </a:cubicBezTo>
                  <a:lnTo>
                    <a:pt x="42659" y="2119328"/>
                  </a:lnTo>
                  <a:cubicBezTo>
                    <a:pt x="19099" y="2119328"/>
                    <a:pt x="0" y="2100229"/>
                    <a:pt x="0" y="2076669"/>
                  </a:cubicBezTo>
                  <a:lnTo>
                    <a:pt x="0" y="42659"/>
                  </a:lnTo>
                  <a:cubicBezTo>
                    <a:pt x="0" y="19099"/>
                    <a:pt x="19099" y="0"/>
                    <a:pt x="42659" y="0"/>
                  </a:cubicBezTo>
                  <a:close/>
                </a:path>
              </a:pathLst>
            </a:custGeom>
            <a:solidFill>
              <a:srgbClr val="3F5984">
                <a:alpha val="862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320211" cy="2147903"/>
            </a:xfrm>
            <a:prstGeom prst="rect">
              <a:avLst/>
            </a:prstGeom>
          </p:spPr>
          <p:txBody>
            <a:bodyPr anchor="ctr" rtlCol="false" tIns="45282" lIns="45282" bIns="45282" rIns="45282"/>
            <a:lstStyle/>
            <a:p>
              <a:pPr algn="l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493271" y="1916526"/>
            <a:ext cx="7817537" cy="1543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3"/>
              </a:lnSpc>
            </a:pPr>
            <a:r>
              <a:rPr lang="en-US" sz="2966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LAS REDES SE CLASIFICAN SEGÚN SU ALCANCE:</a:t>
            </a:r>
          </a:p>
          <a:p>
            <a:pPr algn="l" marL="0" indent="0" lvl="0">
              <a:lnSpc>
                <a:spcPts val="4153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728861" y="2547056"/>
            <a:ext cx="2318766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i="true">
                <a:solidFill>
                  <a:srgbClr val="000000"/>
                </a:solidFill>
                <a:latin typeface="Merriweather Bold Italics"/>
                <a:ea typeface="Merriweather Bold Italics"/>
                <a:cs typeface="Merriweather Bold Italics"/>
                <a:sym typeface="Merriweather Bold Italics"/>
              </a:rPr>
              <a:t>REDES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4988" y="4028294"/>
            <a:ext cx="6786514" cy="375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El funcionamiento de las redes requiere tanto infraestructura física (cables, routers, switches) como lógica (protocolos, direcciones IP y software). En una institución educativa, las redes permiten compartir internet, impresoras y bases de datos de estudiantes, además de administrar los equipos desde un servidor central.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493271" y="3363031"/>
            <a:ext cx="7089450" cy="545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2"/>
              </a:lnSpc>
              <a:spcBef>
                <a:spcPct val="0"/>
              </a:spcBef>
            </a:pPr>
            <a:r>
              <a:rPr lang="en-US" sz="260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LAN (Local Area Network): conecta equipos en un área limitada, como u laboratorio o edificio.</a:t>
            </a:r>
          </a:p>
          <a:p>
            <a:pPr algn="l">
              <a:lnSpc>
                <a:spcPts val="3642"/>
              </a:lnSpc>
              <a:spcBef>
                <a:spcPct val="0"/>
              </a:spcBef>
            </a:pPr>
          </a:p>
          <a:p>
            <a:pPr algn="l">
              <a:lnSpc>
                <a:spcPts val="3642"/>
              </a:lnSpc>
              <a:spcBef>
                <a:spcPct val="0"/>
              </a:spcBef>
            </a:pPr>
            <a:r>
              <a:rPr lang="en-US" sz="260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MAN (Metropolitan Area Network): abarca una ciudad o campus.</a:t>
            </a:r>
          </a:p>
          <a:p>
            <a:pPr algn="l">
              <a:lnSpc>
                <a:spcPts val="3642"/>
              </a:lnSpc>
              <a:spcBef>
                <a:spcPct val="0"/>
              </a:spcBef>
            </a:pPr>
          </a:p>
          <a:p>
            <a:pPr algn="l">
              <a:lnSpc>
                <a:spcPts val="3642"/>
              </a:lnSpc>
              <a:spcBef>
                <a:spcPct val="0"/>
              </a:spcBef>
            </a:pPr>
            <a:r>
              <a:rPr lang="en-US" sz="260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WAN (Wide Area Network): conecta redes distantes a traves de internet.</a:t>
            </a:r>
          </a:p>
          <a:p>
            <a:pPr algn="l">
              <a:lnSpc>
                <a:spcPts val="3642"/>
              </a:lnSpc>
              <a:spcBef>
                <a:spcPct val="0"/>
              </a:spcBef>
            </a:pPr>
          </a:p>
          <a:p>
            <a:pPr algn="l">
              <a:lnSpc>
                <a:spcPts val="3642"/>
              </a:lnSpc>
              <a:spcBef>
                <a:spcPct val="0"/>
              </a:spcBef>
            </a:pPr>
            <a:r>
              <a:rPr lang="en-US" sz="260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WLAN (Wireless LAN): red local inalambrica que usa Wi-Fi. 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43064" y="862634"/>
            <a:ext cx="4687826" cy="4157377"/>
          </a:xfrm>
          <a:custGeom>
            <a:avLst/>
            <a:gdLst/>
            <a:ahLst/>
            <a:cxnLst/>
            <a:rect r="r" b="b" t="t" l="l"/>
            <a:pathLst>
              <a:path h="4157377" w="4687826">
                <a:moveTo>
                  <a:pt x="0" y="0"/>
                </a:moveTo>
                <a:lnTo>
                  <a:pt x="4687826" y="0"/>
                </a:lnTo>
                <a:lnTo>
                  <a:pt x="4687826" y="4157377"/>
                </a:lnTo>
                <a:lnTo>
                  <a:pt x="0" y="41573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34" t="0" r="-1663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9634" y="1264556"/>
            <a:ext cx="7831750" cy="142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23"/>
              </a:lnSpc>
              <a:spcBef>
                <a:spcPct val="0"/>
              </a:spcBef>
            </a:pPr>
            <a:r>
              <a:rPr lang="en-US" b="true" sz="4088" i="true">
                <a:solidFill>
                  <a:srgbClr val="000000"/>
                </a:solidFill>
                <a:latin typeface="Merriweather Bold Italics"/>
                <a:ea typeface="Merriweather Bold Italics"/>
                <a:cs typeface="Merriweather Bold Italics"/>
                <a:sym typeface="Merriweather Bold Italics"/>
              </a:rPr>
              <a:t>ESTANDARES Y PROTOCOLOS DE COMUNICACION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9634" y="3928766"/>
            <a:ext cx="7831750" cy="458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41"/>
              </a:lnSpc>
              <a:spcBef>
                <a:spcPct val="0"/>
              </a:spcBef>
            </a:pPr>
            <a:r>
              <a:rPr lang="en-US" sz="374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Las organizaciones encargadas de definir estándares incluyen la ISO (International Organization for Standardization), la IEEE (Institute of Electrical and Electronics Engineers) y la IETF (Internet Engineering Task Force).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37026" y="5717136"/>
            <a:ext cx="233583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Modelo TCP/IP: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73002" y="6615544"/>
            <a:ext cx="9514998" cy="1989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5107" indent="-247553" lvl="1">
              <a:lnSpc>
                <a:spcPts val="3210"/>
              </a:lnSpc>
              <a:buFont typeface="Arial"/>
              <a:buChar char="•"/>
            </a:pPr>
            <a:r>
              <a:rPr lang="en-US" sz="229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El modelo TCP/IP se organiza en cuatro capaz: </a:t>
            </a:r>
          </a:p>
          <a:p>
            <a:pPr algn="l" marL="495107" indent="-247553" lvl="1">
              <a:lnSpc>
                <a:spcPts val="3210"/>
              </a:lnSpc>
              <a:buFont typeface="Arial"/>
              <a:buChar char="•"/>
            </a:pPr>
            <a:r>
              <a:rPr lang="en-US" sz="229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Aplicación: protocolos como HTTPS, DNS, DHCP o SMTP.</a:t>
            </a:r>
          </a:p>
          <a:p>
            <a:pPr algn="l" marL="495107" indent="-247553" lvl="1">
              <a:lnSpc>
                <a:spcPts val="3210"/>
              </a:lnSpc>
              <a:buFont typeface="Arial"/>
              <a:buChar char="•"/>
            </a:pPr>
            <a:r>
              <a:rPr lang="en-US" sz="229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Transporte: protocolos como TCP (confiable) y UDP (rápido).</a:t>
            </a:r>
          </a:p>
          <a:p>
            <a:pPr algn="l" marL="495107" indent="-247553" lvl="1">
              <a:lnSpc>
                <a:spcPts val="3210"/>
              </a:lnSpc>
              <a:buFont typeface="Arial"/>
              <a:buChar char="•"/>
            </a:pPr>
            <a:r>
              <a:rPr lang="en-US" sz="229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Internet: direccionamiento y enrutamiento con IP. </a:t>
            </a:r>
          </a:p>
          <a:p>
            <a:pPr algn="l" marL="495107" indent="-247553" lvl="1">
              <a:lnSpc>
                <a:spcPts val="3210"/>
              </a:lnSpc>
              <a:buFont typeface="Arial"/>
              <a:buChar char="•"/>
            </a:pPr>
            <a:r>
              <a:rPr lang="en-US" sz="229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Acceso a la red: transmisión física mediante Ethernet o Wi-Fi.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50241" y="336887"/>
            <a:ext cx="217363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El modelo OSI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50241" y="1293131"/>
            <a:ext cx="2929767" cy="3248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5"/>
              </a:lnSpc>
              <a:spcBef>
                <a:spcPct val="0"/>
              </a:spcBef>
            </a:pPr>
            <a:r>
              <a:rPr lang="en-US" sz="266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Física.</a:t>
            </a:r>
          </a:p>
          <a:p>
            <a:pPr algn="l">
              <a:lnSpc>
                <a:spcPts val="3725"/>
              </a:lnSpc>
              <a:spcBef>
                <a:spcPct val="0"/>
              </a:spcBef>
            </a:pPr>
            <a:r>
              <a:rPr lang="en-US" sz="266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Enlace de datos.</a:t>
            </a:r>
          </a:p>
          <a:p>
            <a:pPr algn="l">
              <a:lnSpc>
                <a:spcPts val="3725"/>
              </a:lnSpc>
              <a:spcBef>
                <a:spcPct val="0"/>
              </a:spcBef>
            </a:pPr>
            <a:r>
              <a:rPr lang="en-US" sz="266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Red.</a:t>
            </a:r>
          </a:p>
          <a:p>
            <a:pPr algn="l">
              <a:lnSpc>
                <a:spcPts val="3725"/>
              </a:lnSpc>
              <a:spcBef>
                <a:spcPct val="0"/>
              </a:spcBef>
            </a:pPr>
            <a:r>
              <a:rPr lang="en-US" sz="266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Transporte.</a:t>
            </a:r>
          </a:p>
          <a:p>
            <a:pPr algn="l">
              <a:lnSpc>
                <a:spcPts val="3725"/>
              </a:lnSpc>
              <a:spcBef>
                <a:spcPct val="0"/>
              </a:spcBef>
            </a:pPr>
            <a:r>
              <a:rPr lang="en-US" sz="266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Sesión.</a:t>
            </a:r>
          </a:p>
          <a:p>
            <a:pPr algn="l">
              <a:lnSpc>
                <a:spcPts val="3725"/>
              </a:lnSpc>
              <a:spcBef>
                <a:spcPct val="0"/>
              </a:spcBef>
            </a:pPr>
            <a:r>
              <a:rPr lang="en-US" sz="266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Presentación.</a:t>
            </a:r>
          </a:p>
          <a:p>
            <a:pPr algn="l">
              <a:lnSpc>
                <a:spcPts val="3725"/>
              </a:lnSpc>
              <a:spcBef>
                <a:spcPct val="0"/>
              </a:spcBef>
            </a:pPr>
            <a:r>
              <a:rPr lang="en-US" sz="266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aplicación.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8773002" y="384512"/>
            <a:ext cx="0" cy="905819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22421" y="893559"/>
            <a:ext cx="7620456" cy="8499882"/>
            <a:chOff x="0" y="0"/>
            <a:chExt cx="5693008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93008" cy="6350000"/>
            </a:xfrm>
            <a:custGeom>
              <a:avLst/>
              <a:gdLst/>
              <a:ahLst/>
              <a:cxnLst/>
              <a:rect r="r" b="b" t="t" l="l"/>
              <a:pathLst>
                <a:path h="6350000" w="5693008">
                  <a:moveTo>
                    <a:pt x="4391749" y="6350000"/>
                  </a:moveTo>
                  <a:lnTo>
                    <a:pt x="1301259" y="6350000"/>
                  </a:lnTo>
                  <a:cubicBezTo>
                    <a:pt x="582313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582313" y="0"/>
                    <a:pt x="1301259" y="0"/>
                  </a:cubicBezTo>
                  <a:lnTo>
                    <a:pt x="4391749" y="0"/>
                  </a:lnTo>
                  <a:cubicBezTo>
                    <a:pt x="5110695" y="0"/>
                    <a:pt x="5693008" y="454660"/>
                    <a:pt x="5693008" y="1016000"/>
                  </a:cubicBezTo>
                  <a:lnTo>
                    <a:pt x="5693008" y="5334000"/>
                  </a:lnTo>
                  <a:cubicBezTo>
                    <a:pt x="5693008" y="5895340"/>
                    <a:pt x="5110695" y="6350000"/>
                    <a:pt x="4391749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4360" t="0" r="-2436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384300" y="640449"/>
            <a:ext cx="8738121" cy="2145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85"/>
              </a:lnSpc>
            </a:pPr>
            <a:r>
              <a:rPr lang="en-US" b="true" sz="5204" i="true">
                <a:solidFill>
                  <a:srgbClr val="000000"/>
                </a:solidFill>
                <a:latin typeface="Merriweather Bold Italics"/>
                <a:ea typeface="Merriweather Bold Italics"/>
                <a:cs typeface="Merriweather Bold Italics"/>
                <a:sym typeface="Merriweather Bold Italics"/>
              </a:rPr>
              <a:t>Topología de Red:</a:t>
            </a:r>
          </a:p>
          <a:p>
            <a:pPr algn="just" marL="0" indent="0" lvl="0">
              <a:lnSpc>
                <a:spcPts val="10265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728667"/>
            <a:ext cx="8115300" cy="679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Estrella: todos los dispositivos se conectan a un switch o concentrador central. Es la mas usada por su facilidad de mantenimiento y detección de fallas.</a:t>
            </a:r>
          </a:p>
          <a:p>
            <a:pPr algn="just">
              <a:lnSpc>
                <a:spcPts val="3219"/>
              </a:lnSpc>
            </a:pP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·Bus: todos los dispositivos comparten el mismo canal de comunicación; es económica, pero puede saturarse fácilmente.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Anillo: los equipos se conectan en un circuito cerrado. Los datos viajan en un solo sentido.</a:t>
            </a:r>
          </a:p>
          <a:p>
            <a:pPr algn="just">
              <a:lnSpc>
                <a:spcPts val="3219"/>
              </a:lnSpc>
            </a:pP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Malla: cada dispositivo se conecta con varios otros, brindando alta tolerancia a fallos.</a:t>
            </a:r>
          </a:p>
          <a:p>
            <a:pPr algn="just">
              <a:lnSpc>
                <a:spcPts val="3219"/>
              </a:lnSpc>
            </a:pP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·Hibrida: combina características de varias topologías, adaptándose a redes más complejas.</a:t>
            </a:r>
          </a:p>
          <a:p>
            <a:pPr algn="just">
              <a:lnSpc>
                <a:spcPts val="321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71796" y="959616"/>
            <a:ext cx="5502106" cy="3285229"/>
          </a:xfrm>
          <a:custGeom>
            <a:avLst/>
            <a:gdLst/>
            <a:ahLst/>
            <a:cxnLst/>
            <a:rect r="r" b="b" t="t" l="l"/>
            <a:pathLst>
              <a:path h="3285229" w="5502106">
                <a:moveTo>
                  <a:pt x="0" y="0"/>
                </a:moveTo>
                <a:lnTo>
                  <a:pt x="5502106" y="0"/>
                </a:lnTo>
                <a:lnTo>
                  <a:pt x="5502106" y="3285228"/>
                </a:lnTo>
                <a:lnTo>
                  <a:pt x="0" y="3285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87" t="-20773" r="0" b="-1070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33431"/>
            <a:ext cx="6728677" cy="102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 i="true">
                <a:solidFill>
                  <a:srgbClr val="000000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Medios de Transmisión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 i="true">
                <a:solidFill>
                  <a:srgbClr val="000000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y Cableado Estructurado: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8074" y="2554605"/>
            <a:ext cx="8485926" cy="513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Cables de cobre (UTP/STP): transportan señales eléctricas. El UTP (par trenzado sin blindaje) es el más común en redes LAN.</a:t>
            </a:r>
          </a:p>
          <a:p>
            <a:pPr algn="l">
              <a:lnSpc>
                <a:spcPts val="3079"/>
              </a:lnSpc>
            </a:pP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Cable coaxial: usado en sistemas de televisión y redes antiguas.</a:t>
            </a:r>
          </a:p>
          <a:p>
            <a:pPr algn="l">
              <a:lnSpc>
                <a:spcPts val="3079"/>
              </a:lnSpc>
            </a:pP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Fibra óptica: transmite datos mediante pulsos de luz; ofrece alta velocidad y grandes distancias.</a:t>
            </a:r>
          </a:p>
          <a:p>
            <a:pPr algn="l">
              <a:lnSpc>
                <a:spcPts val="3079"/>
              </a:lnSpc>
            </a:pP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Inalámbrico (Wi-Fi): usa ondas electromagnéticas para conectar dispositivos sin cables.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58507" y="4721225"/>
            <a:ext cx="526717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Direccionamiento y Subneteo IPv4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58507" y="5499735"/>
            <a:ext cx="8083449" cy="375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Clases y tipos de direcciones: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Clase A: redes grandes, /8.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Clase B: redes medianas, /16.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Clase C: redes pequeñas, /24.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Privadas: usadas en redes locales (10.0.0.0.0/8, 172.16.0.0/12, 192.168.0.0/16).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Publicas: asignadas por los ISP.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Loopback: 127.0.0.1 (autocomprobación).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81197" y="348742"/>
            <a:ext cx="9095963" cy="1821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b="true" sz="5000" i="true">
                <a:solidFill>
                  <a:srgbClr val="000000"/>
                </a:solidFill>
                <a:latin typeface="Merriweather Bold Italics"/>
                <a:ea typeface="Merriweather Bold Italics"/>
                <a:cs typeface="Merriweather Bold Italics"/>
                <a:sym typeface="Merriweather Bold Italics"/>
              </a:rPr>
              <a:t>Infraestructura Requerida para la Red Institucional:</a:t>
            </a:r>
          </a:p>
          <a:p>
            <a:pPr algn="l">
              <a:lnSpc>
                <a:spcPts val="104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86438" y="2317675"/>
            <a:ext cx="16572862" cy="7316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5"/>
              </a:lnSpc>
              <a:spcBef>
                <a:spcPct val="0"/>
              </a:spcBef>
            </a:pPr>
            <a:r>
              <a:rPr lang="en-US" sz="296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Componentes físicos</a:t>
            </a:r>
          </a:p>
          <a:p>
            <a:pPr algn="l">
              <a:lnSpc>
                <a:spcPts val="4145"/>
              </a:lnSpc>
              <a:spcBef>
                <a:spcPct val="0"/>
              </a:spcBef>
            </a:pPr>
          </a:p>
          <a:p>
            <a:pPr algn="l">
              <a:lnSpc>
                <a:spcPts val="4145"/>
              </a:lnSpc>
              <a:spcBef>
                <a:spcPct val="0"/>
              </a:spcBef>
            </a:pPr>
            <a:r>
              <a:rPr lang="en-US" sz="296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Routers: conectan a la red institucional a internet.</a:t>
            </a:r>
          </a:p>
          <a:p>
            <a:pPr algn="l">
              <a:lnSpc>
                <a:spcPts val="4145"/>
              </a:lnSpc>
              <a:spcBef>
                <a:spcPct val="0"/>
              </a:spcBef>
            </a:pPr>
            <a:r>
              <a:rPr lang="en-US" sz="296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Switches: distribuyen la conexión entre las computadoras de aulas y oficinas.</a:t>
            </a:r>
          </a:p>
          <a:p>
            <a:pPr algn="l">
              <a:lnSpc>
                <a:spcPts val="4145"/>
              </a:lnSpc>
              <a:spcBef>
                <a:spcPct val="0"/>
              </a:spcBef>
            </a:pPr>
            <a:r>
              <a:rPr lang="en-US" sz="296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Servidores: alojan información, sistemas académicos, y recursos compartidos.</a:t>
            </a:r>
          </a:p>
          <a:p>
            <a:pPr algn="l">
              <a:lnSpc>
                <a:spcPts val="4145"/>
              </a:lnSpc>
              <a:spcBef>
                <a:spcPct val="0"/>
              </a:spcBef>
            </a:pPr>
            <a:r>
              <a:rPr lang="en-US" sz="296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Puntos de acceso inalámbrico (APs): brindan conectividad Wi-Fi en zonas comunes.</a:t>
            </a:r>
          </a:p>
          <a:p>
            <a:pPr algn="l">
              <a:lnSpc>
                <a:spcPts val="4145"/>
              </a:lnSpc>
              <a:spcBef>
                <a:spcPct val="0"/>
              </a:spcBef>
            </a:pPr>
            <a:r>
              <a:rPr lang="en-US" sz="296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Cableado estructurado: conecta físicamente todos los dispositivos a la red.</a:t>
            </a:r>
          </a:p>
          <a:p>
            <a:pPr algn="l">
              <a:lnSpc>
                <a:spcPts val="4145"/>
              </a:lnSpc>
              <a:spcBef>
                <a:spcPct val="0"/>
              </a:spcBef>
            </a:pPr>
          </a:p>
          <a:p>
            <a:pPr algn="l">
              <a:lnSpc>
                <a:spcPts val="4145"/>
              </a:lnSpc>
              <a:spcBef>
                <a:spcPct val="0"/>
              </a:spcBef>
            </a:pPr>
            <a:r>
              <a:rPr lang="en-US" sz="296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Componentes lógicos:</a:t>
            </a:r>
          </a:p>
          <a:p>
            <a:pPr algn="l">
              <a:lnSpc>
                <a:spcPts val="4145"/>
              </a:lnSpc>
              <a:spcBef>
                <a:spcPct val="0"/>
              </a:spcBef>
            </a:pPr>
          </a:p>
          <a:p>
            <a:pPr algn="l">
              <a:lnSpc>
                <a:spcPts val="4145"/>
              </a:lnSpc>
              <a:spcBef>
                <a:spcPct val="0"/>
              </a:spcBef>
            </a:pPr>
            <a:r>
              <a:rPr lang="en-US" sz="296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Plan de direccionamiento IPv4 mediante Subneteo o VLSM.</a:t>
            </a:r>
          </a:p>
          <a:p>
            <a:pPr algn="l">
              <a:lnSpc>
                <a:spcPts val="4145"/>
              </a:lnSpc>
              <a:spcBef>
                <a:spcPct val="0"/>
              </a:spcBef>
            </a:pPr>
            <a:r>
              <a:rPr lang="en-US" sz="296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Configuración de VLANs para separar áreas (laboratorios, administración, docentes, etc).</a:t>
            </a:r>
          </a:p>
          <a:p>
            <a:pPr algn="l">
              <a:lnSpc>
                <a:spcPts val="4145"/>
              </a:lnSpc>
              <a:spcBef>
                <a:spcPct val="0"/>
              </a:spcBef>
            </a:pPr>
            <a:r>
              <a:rPr lang="en-US" sz="296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Asignación de IP estáticas y dinámicas (DHCP).</a:t>
            </a:r>
          </a:p>
          <a:p>
            <a:pPr algn="l">
              <a:lnSpc>
                <a:spcPts val="4145"/>
              </a:lnSpc>
              <a:spcBef>
                <a:spcPct val="0"/>
              </a:spcBef>
            </a:pPr>
            <a:r>
              <a:rPr lang="en-US" sz="296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· Seguridad de red: firewall, contraseñas seguras, control de acceso y segmentación.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DAG4gBXh5VY</dc:identifier>
  <dcterms:modified xsi:type="dcterms:W3CDTF">2011-08-01T06:04:30Z</dcterms:modified>
  <cp:revision>1</cp:revision>
  <dc:title>Redes infromaticas</dc:title>
</cp:coreProperties>
</file>